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7" r:id="rId2"/>
    <p:sldId id="258" r:id="rId3"/>
    <p:sldId id="273" r:id="rId4"/>
    <p:sldId id="260" r:id="rId5"/>
    <p:sldId id="27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71" r:id="rId14"/>
    <p:sldId id="272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C9794"/>
    <a:srgbClr val="46BDB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84615" autoAdjust="0"/>
  </p:normalViewPr>
  <p:slideViewPr>
    <p:cSldViewPr snapToGrid="0">
      <p:cViewPr varScale="1">
        <p:scale>
          <a:sx n="53" d="100"/>
          <a:sy n="53" d="100"/>
        </p:scale>
        <p:origin x="117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Woozley, Emma" userId="01614772-ca23-4421-b2f9-4ee6c6f0d36f" providerId="ADAL" clId="{376A2A21-B4D6-4455-A8E6-106ED76FA104}"/>
    <pc:docChg chg="modSld">
      <pc:chgData name="Woozley, Emma" userId="01614772-ca23-4421-b2f9-4ee6c6f0d36f" providerId="ADAL" clId="{376A2A21-B4D6-4455-A8E6-106ED76FA104}" dt="2026-03-06T14:23:10.932" v="7" actId="20577"/>
      <pc:docMkLst>
        <pc:docMk/>
      </pc:docMkLst>
      <pc:sldChg chg="modNotesTx">
        <pc:chgData name="Woozley, Emma" userId="01614772-ca23-4421-b2f9-4ee6c6f0d36f" providerId="ADAL" clId="{376A2A21-B4D6-4455-A8E6-106ED76FA104}" dt="2026-03-06T14:22:49.582" v="0" actId="20577"/>
        <pc:sldMkLst>
          <pc:docMk/>
          <pc:sldMk cId="1802770939" sldId="260"/>
        </pc:sldMkLst>
      </pc:sldChg>
      <pc:sldChg chg="modNotesTx">
        <pc:chgData name="Woozley, Emma" userId="01614772-ca23-4421-b2f9-4ee6c6f0d36f" providerId="ADAL" clId="{376A2A21-B4D6-4455-A8E6-106ED76FA104}" dt="2026-03-06T14:22:56.085" v="2" actId="20577"/>
        <pc:sldMkLst>
          <pc:docMk/>
          <pc:sldMk cId="1571493038" sldId="262"/>
        </pc:sldMkLst>
      </pc:sldChg>
      <pc:sldChg chg="modNotesTx">
        <pc:chgData name="Woozley, Emma" userId="01614772-ca23-4421-b2f9-4ee6c6f0d36f" providerId="ADAL" clId="{376A2A21-B4D6-4455-A8E6-106ED76FA104}" dt="2026-03-06T14:22:59.145" v="3" actId="20577"/>
        <pc:sldMkLst>
          <pc:docMk/>
          <pc:sldMk cId="3207362682" sldId="264"/>
        </pc:sldMkLst>
      </pc:sldChg>
      <pc:sldChg chg="modNotesTx">
        <pc:chgData name="Woozley, Emma" userId="01614772-ca23-4421-b2f9-4ee6c6f0d36f" providerId="ADAL" clId="{376A2A21-B4D6-4455-A8E6-106ED76FA104}" dt="2026-03-06T14:23:01.057" v="4" actId="20577"/>
        <pc:sldMkLst>
          <pc:docMk/>
          <pc:sldMk cId="338316666" sldId="265"/>
        </pc:sldMkLst>
      </pc:sldChg>
      <pc:sldChg chg="modNotesTx">
        <pc:chgData name="Woozley, Emma" userId="01614772-ca23-4421-b2f9-4ee6c6f0d36f" providerId="ADAL" clId="{376A2A21-B4D6-4455-A8E6-106ED76FA104}" dt="2026-03-06T14:23:04.838" v="5" actId="20577"/>
        <pc:sldMkLst>
          <pc:docMk/>
          <pc:sldMk cId="3755684788" sldId="266"/>
        </pc:sldMkLst>
      </pc:sldChg>
      <pc:sldChg chg="modNotesTx">
        <pc:chgData name="Woozley, Emma" userId="01614772-ca23-4421-b2f9-4ee6c6f0d36f" providerId="ADAL" clId="{376A2A21-B4D6-4455-A8E6-106ED76FA104}" dt="2026-03-06T14:23:08.524" v="6" actId="20577"/>
        <pc:sldMkLst>
          <pc:docMk/>
          <pc:sldMk cId="1784317385" sldId="268"/>
        </pc:sldMkLst>
      </pc:sldChg>
      <pc:sldChg chg="modNotesTx">
        <pc:chgData name="Woozley, Emma" userId="01614772-ca23-4421-b2f9-4ee6c6f0d36f" providerId="ADAL" clId="{376A2A21-B4D6-4455-A8E6-106ED76FA104}" dt="2026-03-06T14:22:51.858" v="1" actId="20577"/>
        <pc:sldMkLst>
          <pc:docMk/>
          <pc:sldMk cId="2014987274" sldId="270"/>
        </pc:sldMkLst>
      </pc:sldChg>
      <pc:sldChg chg="modNotesTx">
        <pc:chgData name="Woozley, Emma" userId="01614772-ca23-4421-b2f9-4ee6c6f0d36f" providerId="ADAL" clId="{376A2A21-B4D6-4455-A8E6-106ED76FA104}" dt="2026-03-06T14:23:10.932" v="7" actId="20577"/>
        <pc:sldMkLst>
          <pc:docMk/>
          <pc:sldMk cId="155562817" sldId="271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9BDCF4-A90C-4A0D-9298-9A1A86B1D741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7A903F-ECC0-4636-BCBA-1CFF1C4F8D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10205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7A903F-ECC0-4636-BCBA-1CFF1C4F8DE5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2485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7A903F-ECC0-4636-BCBA-1CFF1C4F8DE5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42476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7A903F-ECC0-4636-BCBA-1CFF1C4F8DE5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44312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7A903F-ECC0-4636-BCBA-1CFF1C4F8DE5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88445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7A903F-ECC0-4636-BCBA-1CFF1C4F8DE5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574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7A903F-ECC0-4636-BCBA-1CFF1C4F8DE5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3016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7A903F-ECC0-4636-BCBA-1CFF1C4F8DE5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28691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7A903F-ECC0-4636-BCBA-1CFF1C4F8DE5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69337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F015BF-1877-CCFC-4CDF-E710AB72FF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9ACE2AE-24F6-8818-65A7-59F70BAA13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1E9D76-069F-14A6-151B-D8C5C57BC2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10EC8-DFC2-4DDE-868D-27F01DD089F6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27379E-7437-EF5E-0F09-1CC976505A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93018C-B72D-CE82-AB8B-CF15124228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43860-BFE5-46C6-999B-612577E4B1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08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A1F381-C7DB-4797-E62E-109CC83796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559A10-BE6C-A1C4-8B13-D687171BCE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4B042A-6845-EDF8-B189-08A7F6725A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10EC8-DFC2-4DDE-868D-27F01DD089F6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0CE765-A099-F019-3FA1-BFE2AC71EF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1FFA3-60C8-ED34-F21B-4667D15D7D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43860-BFE5-46C6-999B-612577E4B1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8311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28431B-8B9E-733A-27B9-3FEB229E30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0DA338-0BBC-4D21-67D7-D21065AC41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BF5B76-9260-271F-47A3-C5F70CFD9D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10EC8-DFC2-4DDE-868D-27F01DD089F6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B6D62D-79F8-C563-8858-3C9E06A184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0EA203-E60B-2D72-861E-F982ECA37E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43860-BFE5-46C6-999B-612577E4B1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97885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DC2824-FC41-9AA9-84AE-D36175EB0F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D1544E-CDC1-4771-C127-0125471E17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0E29BE4-FF31-B319-3FE9-B47CBF172D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892F63-B9EB-7A8C-8FCA-5516605304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10EC8-DFC2-4DDE-868D-27F01DD089F6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C99B289-B230-3329-E222-5B295E9AA9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131016-3325-9674-5E23-1A21C78D79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43860-BFE5-46C6-999B-612577E4B1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84562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9C0212-FFE9-56DF-34E7-069831A3D1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7E3606-F3E6-3B41-843E-E095710CC3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0F0C9A-F1BF-1066-126C-E4E1BE07E1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14809A1-B14F-D527-237D-B5C7E2F2635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FAFE462-2603-23F9-3A4D-C32020951A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FF443AD-E62F-362B-EE2B-6FC7E22130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10EC8-DFC2-4DDE-868D-27F01DD089F6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6462DCC-687A-3703-A82D-1BDA4ADE4D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6E0B470-452A-9D3E-D6E6-1A48A96E48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43860-BFE5-46C6-999B-612577E4B1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2923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1C0881-43D2-0633-2C02-FA415BACB2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376BFF2-23DE-4F8D-224F-DFF190067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10EC8-DFC2-4DDE-868D-27F01DD089F6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D5E4E79-B505-7096-81E4-1A528A6CFD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2DD11FE-92FB-3404-96B9-D2220E67ED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43860-BFE5-46C6-999B-612577E4B1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9289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4E85E0B-2553-EAAD-8800-63558FF1F0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10EC8-DFC2-4DDE-868D-27F01DD089F6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B17B06F-E0ED-F7D3-88FA-407E2284B7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894D51-71DE-D28D-D48F-24FC9DD350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43860-BFE5-46C6-999B-612577E4B1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49675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5368E3-63B2-F853-71E7-911AC09418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B3E2E5-0248-4F7D-3582-452F0B6578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91D7ED6-0D58-2340-7EE1-4F775D1AF3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EA42DB-5661-CB98-0C80-AC1B5DE959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10EC8-DFC2-4DDE-868D-27F01DD089F6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BB20A5-237B-048D-86C9-0969A36768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E5808C-0D23-4253-4B7A-08B5FF970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43860-BFE5-46C6-999B-612577E4B1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2898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9F9801-FC95-2A6F-A3EC-C5A9E099E9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0CE3462-525B-FC24-6582-81B1191C5C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68C728-E48D-1255-369A-E2FA8EC028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BC397C-9D80-0DE1-39D9-0685DC1FF0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10EC8-DFC2-4DDE-868D-27F01DD089F6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EBC7A0-90DD-E639-339C-30FEE7F978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2150FF-8B22-5970-8FCC-A2EDD3EAEB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43860-BFE5-46C6-999B-612577E4B1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51107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B5879E-ACFA-DCFB-7236-195377F678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509A27-134E-9715-D73F-30D0C39DFD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EE9833-A9DC-71A7-752C-601A3D8B7F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10EC8-DFC2-4DDE-868D-27F01DD089F6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C5B878-AB34-3663-C4B3-21B85559BD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8869F8-5931-38E7-F468-990F8FFB8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43860-BFE5-46C6-999B-612577E4B1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71601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38E9DF5-DBA7-3FBF-4034-EAF99291099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A6AB5C9-F598-52C7-A8A1-24453C8B90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C19DB0-EFFA-8E41-1EEB-771F9DFD9A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10EC8-DFC2-4DDE-868D-27F01DD089F6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89D759-50C6-EDF4-024B-201FD8C57E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06137E-6AC6-C7D1-1B07-F5D54F2F50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D43860-BFE5-46C6-999B-612577E4B1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30876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51B1AE9-F851-2E17-3B06-D4B53D111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1526A8-BBCA-698F-C61A-BB40CC41A9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755143-148D-86A6-69F7-49C72E5BF4B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B10EC8-DFC2-4DDE-868D-27F01DD089F6}" type="datetimeFigureOut">
              <a:rPr lang="en-GB" smtClean="0"/>
              <a:t>04/03/2026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9B501D-C44A-E7B6-8B6F-E1ECA1B289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095172-B823-CBD0-D2EC-5287B3FC34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D43860-BFE5-46C6-999B-612577E4B1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03993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7" Type="http://schemas.openxmlformats.org/officeDocument/2006/relationships/image" Target="../media/image9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sv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svg"/><Relationship Id="rId5" Type="http://schemas.openxmlformats.org/officeDocument/2006/relationships/image" Target="../media/image15.png"/><Relationship Id="rId10" Type="http://schemas.openxmlformats.org/officeDocument/2006/relationships/image" Target="../media/image20.svg"/><Relationship Id="rId4" Type="http://schemas.openxmlformats.org/officeDocument/2006/relationships/image" Target="../media/image14.svg"/><Relationship Id="rId9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16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sv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A0AFBA-6C4B-E105-1EA3-EE9D289A06E2}"/>
              </a:ext>
            </a:extLst>
          </p:cNvPr>
          <p:cNvSpPr txBox="1">
            <a:spLocks/>
          </p:cNvSpPr>
          <p:nvPr/>
        </p:nvSpPr>
        <p:spPr>
          <a:xfrm>
            <a:off x="6883400" y="1379867"/>
            <a:ext cx="5308600" cy="257044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35B6B4"/>
                </a:solidFill>
                <a:effectLst/>
                <a:uLnTx/>
                <a:uFillTx/>
                <a:latin typeface="Tilt Warp" panose="02000000000000000000" pitchFamily="2" charset="0"/>
                <a:ea typeface="+mj-ea"/>
                <a:cs typeface="Gill Sans" panose="020B0502020104020203" pitchFamily="34" charset="-79"/>
              </a:rPr>
              <a:t>Supporting </a:t>
            </a:r>
            <a:r>
              <a:rPr kumimoji="0" lang="en-US" b="1" i="0" u="none" strike="noStrike" kern="1200" cap="none" spc="0" normalizeH="0" baseline="0" noProof="0" dirty="0" err="1">
                <a:ln>
                  <a:noFill/>
                </a:ln>
                <a:solidFill>
                  <a:srgbClr val="35B6B4"/>
                </a:solidFill>
                <a:effectLst/>
                <a:uLnTx/>
                <a:uFillTx/>
                <a:latin typeface="Tilt Warp" panose="02000000000000000000" pitchFamily="2" charset="0"/>
                <a:ea typeface="+mj-ea"/>
                <a:cs typeface="Gill Sans" panose="020B0502020104020203" pitchFamily="34" charset="-79"/>
              </a:rPr>
              <a:t>Behaviour</a:t>
            </a: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35B6B4"/>
                </a:solidFill>
                <a:effectLst/>
                <a:uLnTx/>
                <a:uFillTx/>
                <a:latin typeface="Tilt Warp" panose="02000000000000000000" pitchFamily="2" charset="0"/>
                <a:ea typeface="+mj-ea"/>
                <a:cs typeface="Gill Sans" panose="020B0502020104020203" pitchFamily="34" charset="-79"/>
              </a:rPr>
              <a:t> and Emotional Regulation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6AB8FE4-2B07-D3DE-7473-7FA4D66F8A7F}"/>
              </a:ext>
            </a:extLst>
          </p:cNvPr>
          <p:cNvSpPr txBox="1">
            <a:spLocks/>
          </p:cNvSpPr>
          <p:nvPr/>
        </p:nvSpPr>
        <p:spPr>
          <a:xfrm>
            <a:off x="6883400" y="3950309"/>
            <a:ext cx="4546600" cy="15278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b="1" i="0" u="none" strike="noStrike" kern="1200" cap="none" spc="0" normalizeH="0" baseline="0" noProof="0" dirty="0">
                <a:ln>
                  <a:noFill/>
                </a:ln>
                <a:solidFill>
                  <a:srgbClr val="016D78"/>
                </a:solidFill>
                <a:effectLst/>
                <a:uLnTx/>
                <a:uFillTx/>
                <a:latin typeface="Gill Sans SemiBold" panose="020B0502020104020203" pitchFamily="34" charset="-79"/>
                <a:ea typeface="+mn-ea"/>
                <a:cs typeface="Gill Sans SemiBold" panose="020B0502020104020203" pitchFamily="34" charset="-79"/>
              </a:rPr>
              <a:t>Dr Emma Woozley (Educational Psychologist)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9EA672A-DDC3-F697-50D2-C5A8B09DA5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62652" y="232063"/>
            <a:ext cx="2115495" cy="1103472"/>
          </a:xfrm>
          <a:prstGeom prst="rect">
            <a:avLst/>
          </a:prstGeom>
        </p:spPr>
      </p:pic>
      <p:pic>
        <p:nvPicPr>
          <p:cNvPr id="4" name="Picture 4" descr="SEL Check-in Dog Scale by Cynthia Nalbach | TPT">
            <a:extLst>
              <a:ext uri="{FF2B5EF4-FFF2-40B4-BE49-F238E27FC236}">
                <a16:creationId xmlns:a16="http://schemas.microsoft.com/office/drawing/2014/main" id="{E44339F2-79AC-FDB2-2E58-9BA40A164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624" y="656476"/>
            <a:ext cx="5392648" cy="539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40818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D2B1FCB-B05A-5BBA-FE45-106506FA62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Plan for Today</a:t>
            </a:r>
          </a:p>
        </p:txBody>
      </p:sp>
      <p:pic>
        <p:nvPicPr>
          <p:cNvPr id="2" name="Graphic 1" descr="Mental Health outline">
            <a:extLst>
              <a:ext uri="{FF2B5EF4-FFF2-40B4-BE49-F238E27FC236}">
                <a16:creationId xmlns:a16="http://schemas.microsoft.com/office/drawing/2014/main" id="{429F3F92-9D91-46C8-1054-6B90BE7300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16999" y="1386990"/>
            <a:ext cx="1661541" cy="166154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4649B52-C9DB-C794-7FF3-547F96A4DC75}"/>
              </a:ext>
            </a:extLst>
          </p:cNvPr>
          <p:cNvSpPr txBox="1"/>
          <p:nvPr/>
        </p:nvSpPr>
        <p:spPr>
          <a:xfrm>
            <a:off x="8437184" y="3120382"/>
            <a:ext cx="29166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>
                <a:latin typeface="Arial" panose="020B0604020202020204" pitchFamily="34" charset="0"/>
                <a:cs typeface="Arial" panose="020B0604020202020204" pitchFamily="34" charset="0"/>
              </a:rPr>
              <a:t>To listen to each others’ experiences and ideas – you are experts in your children!</a:t>
            </a:r>
          </a:p>
        </p:txBody>
      </p:sp>
      <p:pic>
        <p:nvPicPr>
          <p:cNvPr id="6" name="Graphic 5" descr="Aspiration outline">
            <a:extLst>
              <a:ext uri="{FF2B5EF4-FFF2-40B4-BE49-F238E27FC236}">
                <a16:creationId xmlns:a16="http://schemas.microsoft.com/office/drawing/2014/main" id="{B37116B1-354E-009A-DFE1-D16F9C2253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214466" y="1297667"/>
            <a:ext cx="1732407" cy="173240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BC3B140-8611-59CB-AD63-887CF97C10D4}"/>
              </a:ext>
            </a:extLst>
          </p:cNvPr>
          <p:cNvSpPr txBox="1"/>
          <p:nvPr/>
        </p:nvSpPr>
        <p:spPr>
          <a:xfrm>
            <a:off x="793196" y="3059693"/>
            <a:ext cx="312130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To use some ideas from psychology to think about supporting big feelings and behaviour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E2618CD-048B-18A8-4115-6BBFD452F842}"/>
              </a:ext>
            </a:extLst>
          </p:cNvPr>
          <p:cNvSpPr txBox="1"/>
          <p:nvPr/>
        </p:nvSpPr>
        <p:spPr>
          <a:xfrm>
            <a:off x="4429106" y="3048531"/>
            <a:ext cx="349347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To develop some ‘scripts’ you can use with your child(ren) at home when they are experiencing big emotions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F8D26C0-35C7-F658-852D-78D2A02B1A19}"/>
              </a:ext>
            </a:extLst>
          </p:cNvPr>
          <p:cNvSpPr/>
          <p:nvPr/>
        </p:nvSpPr>
        <p:spPr>
          <a:xfrm>
            <a:off x="2331928" y="4928901"/>
            <a:ext cx="7636822" cy="1152144"/>
          </a:xfrm>
          <a:prstGeom prst="roundRect">
            <a:avLst/>
          </a:prstGeom>
          <a:solidFill>
            <a:srgbClr val="46BDBB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 are </a:t>
            </a:r>
            <a:r>
              <a:rPr lang="en-GB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silly questions!</a:t>
            </a:r>
            <a:endParaRPr lang="en-GB" sz="24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Graphic 9" descr="Cycle with people outline">
            <a:extLst>
              <a:ext uri="{FF2B5EF4-FFF2-40B4-BE49-F238E27FC236}">
                <a16:creationId xmlns:a16="http://schemas.microsoft.com/office/drawing/2014/main" id="{85EF3C35-BBD9-2A3D-388C-649BB96C21A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092499" y="1448126"/>
            <a:ext cx="1605986" cy="1605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664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3841EA-C9D8-8ED1-EB77-2F5C807E71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anchor="ctr">
            <a:normAutofit/>
          </a:bodyPr>
          <a:lstStyle/>
          <a:p>
            <a:r>
              <a:rPr lang="en-GB" dirty="0"/>
              <a:t>What is Coregulation?</a:t>
            </a:r>
          </a:p>
        </p:txBody>
      </p:sp>
      <p:sp>
        <p:nvSpPr>
          <p:cNvPr id="1031" name="Content Placeholder 2">
            <a:extLst>
              <a:ext uri="{FF2B5EF4-FFF2-40B4-BE49-F238E27FC236}">
                <a16:creationId xmlns:a16="http://schemas.microsoft.com/office/drawing/2014/main" id="{A4BE8B67-A51D-F105-169E-344C1C36DC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738198" cy="4351338"/>
          </a:xfrm>
        </p:spPr>
        <p:txBody>
          <a:bodyPr>
            <a:normAutofit/>
          </a:bodyPr>
          <a:lstStyle/>
          <a:p>
            <a:r>
              <a:rPr lang="en-GB" sz="2400" dirty="0"/>
              <a:t>Helping children manage their emotions by staying calm, connected, and supportive.</a:t>
            </a:r>
          </a:p>
          <a:p>
            <a:pPr marL="0" indent="0">
              <a:buNone/>
            </a:pPr>
            <a:endParaRPr lang="en-GB" sz="2400" dirty="0"/>
          </a:p>
          <a:p>
            <a:r>
              <a:rPr lang="en-GB" sz="2400" dirty="0"/>
              <a:t>Adults act as a “steadying presence” when children feel overwhelmed or dysregulated.</a:t>
            </a:r>
          </a:p>
          <a:p>
            <a:pPr marL="0" indent="0">
              <a:buNone/>
            </a:pPr>
            <a:endParaRPr lang="en-GB" sz="2400" dirty="0"/>
          </a:p>
          <a:p>
            <a:r>
              <a:rPr lang="en-GB" sz="2400" dirty="0"/>
              <a:t>Coregulation is based on the idea that children learn to self-regulate by first being regulated by trusted adults.</a:t>
            </a:r>
            <a:endParaRPr lang="en-US" sz="2400" dirty="0"/>
          </a:p>
        </p:txBody>
      </p:sp>
      <p:pic>
        <p:nvPicPr>
          <p:cNvPr id="1026" name="Picture 2" descr="Co-Regulation - The Bridge to Self-Regulation - Autism Awareness">
            <a:extLst>
              <a:ext uri="{FF2B5EF4-FFF2-40B4-BE49-F238E27FC236}">
                <a16:creationId xmlns:a16="http://schemas.microsoft.com/office/drawing/2014/main" id="{5DAF56D2-2FCC-0338-C974-335978CFA4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44839" y="1027906"/>
            <a:ext cx="4829539" cy="4805391"/>
          </a:xfrm>
          <a:prstGeom prst="rect">
            <a:avLst/>
          </a:prstGeom>
          <a:solidFill>
            <a:srgbClr val="FFFFFF"/>
          </a:solidFill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47636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4ECAD4-B270-950F-29F7-59296F07D8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No photo description available.">
            <a:extLst>
              <a:ext uri="{FF2B5EF4-FFF2-40B4-BE49-F238E27FC236}">
                <a16:creationId xmlns:a16="http://schemas.microsoft.com/office/drawing/2014/main" id="{1F6F4EF0-2E18-6FB6-F577-35A5D7E88C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5377" y="365125"/>
            <a:ext cx="5981246" cy="5981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B3E16F2-1A23-9AD6-46C2-61492A68903C}"/>
              </a:ext>
            </a:extLst>
          </p:cNvPr>
          <p:cNvSpPr txBox="1"/>
          <p:nvPr/>
        </p:nvSpPr>
        <p:spPr>
          <a:xfrm>
            <a:off x="375864" y="2182567"/>
            <a:ext cx="216597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Empathy</a:t>
            </a:r>
          </a:p>
          <a:p>
            <a:pPr algn="ctr"/>
            <a:r>
              <a:rPr lang="en-GB" sz="2800" dirty="0"/>
              <a:t>(connection)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9CEBE08-DE5A-DCF6-191B-0C23BA35C104}"/>
              </a:ext>
            </a:extLst>
          </p:cNvPr>
          <p:cNvSpPr txBox="1"/>
          <p:nvPr/>
        </p:nvSpPr>
        <p:spPr>
          <a:xfrm>
            <a:off x="9551076" y="2398011"/>
            <a:ext cx="210346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/>
              <a:t>Limit setting</a:t>
            </a:r>
          </a:p>
          <a:p>
            <a:pPr algn="ctr"/>
            <a:r>
              <a:rPr lang="en-GB" sz="2800" dirty="0"/>
              <a:t>(correction)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6C1B16E0-5E18-0521-35EE-C964E04B164C}"/>
              </a:ext>
            </a:extLst>
          </p:cNvPr>
          <p:cNvCxnSpPr>
            <a:stCxn id="2" idx="2"/>
          </p:cNvCxnSpPr>
          <p:nvPr/>
        </p:nvCxnSpPr>
        <p:spPr>
          <a:xfrm>
            <a:off x="1458853" y="3136674"/>
            <a:ext cx="2054368" cy="821715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94DEC87F-BFE0-90EC-5A94-D1B76A08F24C}"/>
              </a:ext>
            </a:extLst>
          </p:cNvPr>
          <p:cNvCxnSpPr>
            <a:cxnSpLocks/>
          </p:cNvCxnSpPr>
          <p:nvPr/>
        </p:nvCxnSpPr>
        <p:spPr>
          <a:xfrm flipH="1">
            <a:off x="8734926" y="3352118"/>
            <a:ext cx="1635316" cy="606271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27709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No photo description available.">
            <a:extLst>
              <a:ext uri="{FF2B5EF4-FFF2-40B4-BE49-F238E27FC236}">
                <a16:creationId xmlns:a16="http://schemas.microsoft.com/office/drawing/2014/main" id="{D36025D6-9879-2210-42C9-59F5820484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114" y="100430"/>
            <a:ext cx="3484980" cy="3484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Multiplication Sign 4">
            <a:extLst>
              <a:ext uri="{FF2B5EF4-FFF2-40B4-BE49-F238E27FC236}">
                <a16:creationId xmlns:a16="http://schemas.microsoft.com/office/drawing/2014/main" id="{C1F3D2E0-9432-F642-83F9-ABE360CD769F}"/>
              </a:ext>
            </a:extLst>
          </p:cNvPr>
          <p:cNvSpPr/>
          <p:nvPr/>
        </p:nvSpPr>
        <p:spPr>
          <a:xfrm>
            <a:off x="492436" y="926431"/>
            <a:ext cx="1588168" cy="2009274"/>
          </a:xfrm>
          <a:prstGeom prst="mathMultiply">
            <a:avLst/>
          </a:prstGeom>
          <a:solidFill>
            <a:srgbClr val="2C9794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2" descr="No photo description available.">
            <a:extLst>
              <a:ext uri="{FF2B5EF4-FFF2-40B4-BE49-F238E27FC236}">
                <a16:creationId xmlns:a16="http://schemas.microsoft.com/office/drawing/2014/main" id="{6A49690B-5906-4477-3C8D-C14721EDC5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1008" y="3164472"/>
            <a:ext cx="3484980" cy="3484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Multiplication Sign 6">
            <a:extLst>
              <a:ext uri="{FF2B5EF4-FFF2-40B4-BE49-F238E27FC236}">
                <a16:creationId xmlns:a16="http://schemas.microsoft.com/office/drawing/2014/main" id="{550C5555-5F3D-4B80-A404-7A938D325DDF}"/>
              </a:ext>
            </a:extLst>
          </p:cNvPr>
          <p:cNvSpPr/>
          <p:nvPr/>
        </p:nvSpPr>
        <p:spPr>
          <a:xfrm>
            <a:off x="9683498" y="4097798"/>
            <a:ext cx="1588168" cy="2009274"/>
          </a:xfrm>
          <a:prstGeom prst="mathMultiply">
            <a:avLst/>
          </a:prstGeom>
          <a:solidFill>
            <a:srgbClr val="2C9794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itle 3">
            <a:extLst>
              <a:ext uri="{FF2B5EF4-FFF2-40B4-BE49-F238E27FC236}">
                <a16:creationId xmlns:a16="http://schemas.microsoft.com/office/drawing/2014/main" id="{5A567032-34E3-B688-482F-E700B767E1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0893" y="1014830"/>
            <a:ext cx="7275095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3600" dirty="0"/>
              <a:t>How might a child feel if we only correct behaviour and don’t connect with them? </a:t>
            </a:r>
          </a:p>
        </p:txBody>
      </p:sp>
      <p:sp>
        <p:nvSpPr>
          <p:cNvPr id="9" name="Title 3">
            <a:extLst>
              <a:ext uri="{FF2B5EF4-FFF2-40B4-BE49-F238E27FC236}">
                <a16:creationId xmlns:a16="http://schemas.microsoft.com/office/drawing/2014/main" id="{6FC05529-87F0-E28D-79A6-54E06EC3BB96}"/>
              </a:ext>
            </a:extLst>
          </p:cNvPr>
          <p:cNvSpPr txBox="1">
            <a:spLocks/>
          </p:cNvSpPr>
          <p:nvPr/>
        </p:nvSpPr>
        <p:spPr>
          <a:xfrm>
            <a:off x="338114" y="4175752"/>
            <a:ext cx="7275095" cy="166741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200" dirty="0"/>
              <a:t>Equally, how might a child feel if we connect with them, but don’t help them correct their behaviours? 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E2AC370C-AD69-2EBD-2CE9-B0B6E343A1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7291" y="2505907"/>
            <a:ext cx="1997418" cy="1504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49872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DC4F2C-75CF-B488-647C-FA66DD75CA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767DFB04-B1AB-573F-8ED0-301E6BB508BD}"/>
              </a:ext>
            </a:extLst>
          </p:cNvPr>
          <p:cNvSpPr/>
          <p:nvPr/>
        </p:nvSpPr>
        <p:spPr>
          <a:xfrm>
            <a:off x="1244079" y="1826783"/>
            <a:ext cx="2251459" cy="3825352"/>
          </a:xfrm>
          <a:prstGeom prst="roundRect">
            <a:avLst/>
          </a:prstGeom>
          <a:solidFill>
            <a:srgbClr val="46BD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B98C24D3-241A-0A7E-1898-A0105FDB5BBD}"/>
              </a:ext>
            </a:extLst>
          </p:cNvPr>
          <p:cNvSpPr/>
          <p:nvPr/>
        </p:nvSpPr>
        <p:spPr>
          <a:xfrm>
            <a:off x="3653904" y="1826783"/>
            <a:ext cx="2251459" cy="3825352"/>
          </a:xfrm>
          <a:prstGeom prst="roundRect">
            <a:avLst/>
          </a:prstGeom>
          <a:solidFill>
            <a:srgbClr val="46BD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C48902C-724F-7CBA-C5A0-783F4DC92739}"/>
              </a:ext>
            </a:extLst>
          </p:cNvPr>
          <p:cNvSpPr/>
          <p:nvPr/>
        </p:nvSpPr>
        <p:spPr>
          <a:xfrm>
            <a:off x="6063729" y="1826783"/>
            <a:ext cx="2251459" cy="3825352"/>
          </a:xfrm>
          <a:prstGeom prst="roundRect">
            <a:avLst/>
          </a:prstGeom>
          <a:solidFill>
            <a:srgbClr val="46BD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08B273E-895C-E12D-40D9-41B12697E41E}"/>
              </a:ext>
            </a:extLst>
          </p:cNvPr>
          <p:cNvSpPr/>
          <p:nvPr/>
        </p:nvSpPr>
        <p:spPr>
          <a:xfrm>
            <a:off x="8476758" y="1826783"/>
            <a:ext cx="2251459" cy="3825352"/>
          </a:xfrm>
          <a:prstGeom prst="roundRect">
            <a:avLst/>
          </a:prstGeom>
          <a:solidFill>
            <a:srgbClr val="46BD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Graphic 5" descr="Stop with solid fill">
            <a:extLst>
              <a:ext uri="{FF2B5EF4-FFF2-40B4-BE49-F238E27FC236}">
                <a16:creationId xmlns:a16="http://schemas.microsoft.com/office/drawing/2014/main" id="{B38D10DB-82C8-35CF-EB59-67AC6FA8FD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420445" y="2087129"/>
            <a:ext cx="1538026" cy="1538026"/>
          </a:xfrm>
          <a:prstGeom prst="rect">
            <a:avLst/>
          </a:prstGeom>
        </p:spPr>
      </p:pic>
      <p:pic>
        <p:nvPicPr>
          <p:cNvPr id="7" name="Graphic 6" descr="Care with solid fill">
            <a:extLst>
              <a:ext uri="{FF2B5EF4-FFF2-40B4-BE49-F238E27FC236}">
                <a16:creationId xmlns:a16="http://schemas.microsoft.com/office/drawing/2014/main" id="{8D490B4D-0DB3-1203-EF1E-32D97053A3D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068600" y="2115705"/>
            <a:ext cx="1464739" cy="1464739"/>
          </a:xfrm>
          <a:prstGeom prst="rect">
            <a:avLst/>
          </a:prstGeom>
        </p:spPr>
      </p:pic>
      <p:pic>
        <p:nvPicPr>
          <p:cNvPr id="8" name="Graphic 7" descr="Thought bubble with solid fill">
            <a:extLst>
              <a:ext uri="{FF2B5EF4-FFF2-40B4-BE49-F238E27FC236}">
                <a16:creationId xmlns:a16="http://schemas.microsoft.com/office/drawing/2014/main" id="{2C002E7C-50C0-B87C-4FB8-0B9DDC87E80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745303" y="2208847"/>
            <a:ext cx="1403884" cy="140388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5D726BB-F4DC-2E0C-6E54-3F239837627F}"/>
              </a:ext>
            </a:extLst>
          </p:cNvPr>
          <p:cNvSpPr txBox="1"/>
          <p:nvPr/>
        </p:nvSpPr>
        <p:spPr>
          <a:xfrm>
            <a:off x="1240874" y="3583375"/>
            <a:ext cx="22514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Step 1</a:t>
            </a:r>
          </a:p>
          <a:p>
            <a:pPr algn="ctr"/>
            <a:r>
              <a:rPr lang="en-GB" sz="2400" dirty="0"/>
              <a:t>Recognise the child’s feelings and empathise with them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BCB86E0-FAAF-8D92-D849-78F06552BE7B}"/>
              </a:ext>
            </a:extLst>
          </p:cNvPr>
          <p:cNvSpPr txBox="1"/>
          <p:nvPr/>
        </p:nvSpPr>
        <p:spPr>
          <a:xfrm>
            <a:off x="3672875" y="3583375"/>
            <a:ext cx="22514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Step 2</a:t>
            </a:r>
          </a:p>
          <a:p>
            <a:pPr algn="ctr"/>
            <a:r>
              <a:rPr lang="en-GB" sz="2400" dirty="0"/>
              <a:t>Validate and label the child’s feeling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7913802-CF7D-F7CC-14A5-CCEEDE6E7F03}"/>
              </a:ext>
            </a:extLst>
          </p:cNvPr>
          <p:cNvSpPr txBox="1"/>
          <p:nvPr/>
        </p:nvSpPr>
        <p:spPr>
          <a:xfrm>
            <a:off x="6101671" y="3628867"/>
            <a:ext cx="22514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Step 3</a:t>
            </a:r>
          </a:p>
          <a:p>
            <a:pPr algn="ctr"/>
            <a:r>
              <a:rPr lang="en-GB" sz="2400" dirty="0"/>
              <a:t>Set limits on the behaviour (if needed)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8D97826-C402-B6F2-081E-F574130022A9}"/>
              </a:ext>
            </a:extLst>
          </p:cNvPr>
          <p:cNvSpPr txBox="1"/>
          <p:nvPr/>
        </p:nvSpPr>
        <p:spPr>
          <a:xfrm>
            <a:off x="8514701" y="3666172"/>
            <a:ext cx="22514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Step 4</a:t>
            </a:r>
          </a:p>
          <a:p>
            <a:pPr algn="ctr"/>
            <a:r>
              <a:rPr lang="en-GB" sz="2400" dirty="0"/>
              <a:t>Problem solve with the child (if needed)</a:t>
            </a:r>
          </a:p>
        </p:txBody>
      </p:sp>
      <p:pic>
        <p:nvPicPr>
          <p:cNvPr id="13" name="Graphic 12" descr="Wrench with solid fill">
            <a:extLst>
              <a:ext uri="{FF2B5EF4-FFF2-40B4-BE49-F238E27FC236}">
                <a16:creationId xmlns:a16="http://schemas.microsoft.com/office/drawing/2014/main" id="{9F6B0C68-2C1C-9C86-0107-7AFAA38C54B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8983339" y="2178959"/>
            <a:ext cx="1354366" cy="1354366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48C7246-C7D0-E4AC-B60C-7AB9241A9EFB}"/>
              </a:ext>
            </a:extLst>
          </p:cNvPr>
          <p:cNvSpPr txBox="1"/>
          <p:nvPr/>
        </p:nvSpPr>
        <p:spPr>
          <a:xfrm>
            <a:off x="2366604" y="5867064"/>
            <a:ext cx="22514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Connection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0E290EA-2EA9-5C90-249E-5A38A08580AD}"/>
              </a:ext>
            </a:extLst>
          </p:cNvPr>
          <p:cNvSpPr txBox="1"/>
          <p:nvPr/>
        </p:nvSpPr>
        <p:spPr>
          <a:xfrm>
            <a:off x="7223619" y="5867064"/>
            <a:ext cx="22514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Correction</a:t>
            </a:r>
          </a:p>
        </p:txBody>
      </p:sp>
      <p:sp>
        <p:nvSpPr>
          <p:cNvPr id="16" name="Left Bracket 15">
            <a:extLst>
              <a:ext uri="{FF2B5EF4-FFF2-40B4-BE49-F238E27FC236}">
                <a16:creationId xmlns:a16="http://schemas.microsoft.com/office/drawing/2014/main" id="{5522BC2B-8CCF-2DCD-6763-ECD2BE08AAF7}"/>
              </a:ext>
            </a:extLst>
          </p:cNvPr>
          <p:cNvSpPr/>
          <p:nvPr/>
        </p:nvSpPr>
        <p:spPr>
          <a:xfrm rot="16200000">
            <a:off x="3490277" y="4480849"/>
            <a:ext cx="180662" cy="2557502"/>
          </a:xfrm>
          <a:prstGeom prst="leftBracke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Left Bracket 16">
            <a:extLst>
              <a:ext uri="{FF2B5EF4-FFF2-40B4-BE49-F238E27FC236}">
                <a16:creationId xmlns:a16="http://schemas.microsoft.com/office/drawing/2014/main" id="{05962E95-AB35-723C-5B5C-AAE2111A855A}"/>
              </a:ext>
            </a:extLst>
          </p:cNvPr>
          <p:cNvSpPr/>
          <p:nvPr/>
        </p:nvSpPr>
        <p:spPr>
          <a:xfrm rot="16200000">
            <a:off x="8259018" y="4443572"/>
            <a:ext cx="180662" cy="2557502"/>
          </a:xfrm>
          <a:prstGeom prst="leftBracke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itle 3">
            <a:extLst>
              <a:ext uri="{FF2B5EF4-FFF2-40B4-BE49-F238E27FC236}">
                <a16:creationId xmlns:a16="http://schemas.microsoft.com/office/drawing/2014/main" id="{A0FC7802-A698-C6FE-287E-35AE7FC671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GB" dirty="0"/>
              <a:t>How to Emotion Coach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25488B1-AB82-F612-2F7F-451A45849FBD}"/>
              </a:ext>
            </a:extLst>
          </p:cNvPr>
          <p:cNvSpPr txBox="1"/>
          <p:nvPr/>
        </p:nvSpPr>
        <p:spPr>
          <a:xfrm>
            <a:off x="6748519" y="562322"/>
            <a:ext cx="52349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“All emotions are acceptable, but not all behaviours are acceptable”</a:t>
            </a:r>
          </a:p>
        </p:txBody>
      </p:sp>
    </p:spTree>
    <p:extLst>
      <p:ext uri="{BB962C8B-B14F-4D97-AF65-F5344CB8AC3E}">
        <p14:creationId xmlns:p14="http://schemas.microsoft.com/office/powerpoint/2010/main" val="15714930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B61092AB-F69E-DD82-BC6D-C92019416B89}"/>
              </a:ext>
            </a:extLst>
          </p:cNvPr>
          <p:cNvSpPr/>
          <p:nvPr/>
        </p:nvSpPr>
        <p:spPr>
          <a:xfrm>
            <a:off x="638289" y="1690688"/>
            <a:ext cx="2251459" cy="3825352"/>
          </a:xfrm>
          <a:prstGeom prst="roundRect">
            <a:avLst/>
          </a:prstGeom>
          <a:solidFill>
            <a:srgbClr val="46BD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Graphic 5" descr="Thought bubble with solid fill">
            <a:extLst>
              <a:ext uri="{FF2B5EF4-FFF2-40B4-BE49-F238E27FC236}">
                <a16:creationId xmlns:a16="http://schemas.microsoft.com/office/drawing/2014/main" id="{4D72FA89-BCF3-588F-4828-52E2681761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39513" y="2072752"/>
            <a:ext cx="1403884" cy="140388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F381CE3-A435-4533-A2F0-B9D7EC612D18}"/>
              </a:ext>
            </a:extLst>
          </p:cNvPr>
          <p:cNvSpPr txBox="1"/>
          <p:nvPr/>
        </p:nvSpPr>
        <p:spPr>
          <a:xfrm>
            <a:off x="635084" y="3447280"/>
            <a:ext cx="22514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Step 1</a:t>
            </a:r>
          </a:p>
          <a:p>
            <a:pPr algn="ctr"/>
            <a:r>
              <a:rPr lang="en-GB" sz="2400" dirty="0"/>
              <a:t>Recognise the child’s feelings and empathise with them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F4D7D20-49B1-169B-D21B-BA79FCB0D127}"/>
              </a:ext>
            </a:extLst>
          </p:cNvPr>
          <p:cNvSpPr txBox="1"/>
          <p:nvPr/>
        </p:nvSpPr>
        <p:spPr>
          <a:xfrm>
            <a:off x="3076869" y="1969353"/>
            <a:ext cx="805058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Need to really try to </a:t>
            </a:r>
            <a:r>
              <a:rPr lang="en-GB" sz="2000" b="1" dirty="0"/>
              <a:t>see things from your child’s point of view</a:t>
            </a:r>
            <a:r>
              <a:rPr lang="en-GB" sz="2000" dirty="0"/>
              <a:t>. This doesn’t mean you have to agree with them – it just means imagining how you might feel if you were in their shoes.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Remember that </a:t>
            </a:r>
            <a:r>
              <a:rPr lang="en-GB" sz="2000" b="1" dirty="0"/>
              <a:t>all emotions are normal</a:t>
            </a:r>
            <a:r>
              <a:rPr lang="en-GB" sz="2000" dirty="0"/>
              <a:t>. Children don’t choose how they feel and strong feelings happen to everyone.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Recognise </a:t>
            </a:r>
            <a:r>
              <a:rPr lang="en-GB" sz="2000" b="1" dirty="0"/>
              <a:t>behaviour is a way of communicating</a:t>
            </a:r>
          </a:p>
          <a:p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Look for </a:t>
            </a:r>
            <a:r>
              <a:rPr lang="en-GB" sz="2000" b="1" dirty="0"/>
              <a:t>clues </a:t>
            </a:r>
            <a:r>
              <a:rPr lang="en-GB" sz="2000" dirty="0"/>
              <a:t>in your child’s body language, tone of voice and behaviour to understand what might be going on for them</a:t>
            </a:r>
          </a:p>
          <a:p>
            <a:endParaRPr lang="en-GB" sz="2000" dirty="0"/>
          </a:p>
        </p:txBody>
      </p:sp>
      <p:sp>
        <p:nvSpPr>
          <p:cNvPr id="11" name="Title 3">
            <a:extLst>
              <a:ext uri="{FF2B5EF4-FFF2-40B4-BE49-F238E27FC236}">
                <a16:creationId xmlns:a16="http://schemas.microsoft.com/office/drawing/2014/main" id="{A6B50541-F7A8-873A-C216-B990E8EA5D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GB" dirty="0"/>
              <a:t>How to Emotion Coach</a:t>
            </a:r>
          </a:p>
        </p:txBody>
      </p:sp>
    </p:spTree>
    <p:extLst>
      <p:ext uri="{BB962C8B-B14F-4D97-AF65-F5344CB8AC3E}">
        <p14:creationId xmlns:p14="http://schemas.microsoft.com/office/powerpoint/2010/main" val="21130974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No photo description available.">
            <a:extLst>
              <a:ext uri="{FF2B5EF4-FFF2-40B4-BE49-F238E27FC236}">
                <a16:creationId xmlns:a16="http://schemas.microsoft.com/office/drawing/2014/main" id="{FF62EB7B-BC05-5073-9705-EA08A35C8A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4811" y="421105"/>
            <a:ext cx="5220366" cy="5220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197BF8B1-8028-C339-254C-7D468F2BE2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8900" y="256953"/>
            <a:ext cx="5277099" cy="604614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6600" b="1" dirty="0">
                <a:solidFill>
                  <a:srgbClr val="2B9693"/>
                </a:solidFill>
                <a:latin typeface="+mj-lt"/>
                <a:cs typeface="Arial" panose="020B0604020202020204" pitchFamily="34" charset="0"/>
              </a:rPr>
              <a:t>Activity</a:t>
            </a:r>
          </a:p>
          <a:p>
            <a:pPr marL="0" indent="0">
              <a:buNone/>
            </a:pPr>
            <a:endParaRPr lang="en-GB" sz="3200" b="1" dirty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en-GB" sz="2400" dirty="0">
                <a:latin typeface="Aptos" panose="020B00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Using your handout…(page 1 only)</a:t>
            </a:r>
          </a:p>
          <a:p>
            <a:pPr marL="0" indent="0">
              <a:buNone/>
            </a:pPr>
            <a:endParaRPr lang="en-GB" sz="2400" dirty="0"/>
          </a:p>
          <a:p>
            <a:r>
              <a:rPr lang="en-GB" sz="2400" dirty="0"/>
              <a:t>Think</a:t>
            </a:r>
            <a:r>
              <a:rPr lang="en-GB" sz="2400" baseline="0" dirty="0"/>
              <a:t> of a time when your child was showing particularly challenging behaviour </a:t>
            </a:r>
          </a:p>
          <a:p>
            <a:r>
              <a:rPr lang="en-GB" sz="2400" dirty="0"/>
              <a:t>W</a:t>
            </a:r>
            <a:r>
              <a:rPr lang="en-GB" sz="2400" baseline="0" dirty="0"/>
              <a:t>rite down what behaviour you saw ‘above the water line’</a:t>
            </a:r>
          </a:p>
          <a:p>
            <a:r>
              <a:rPr lang="en-GB" sz="2400" dirty="0"/>
              <a:t>W</a:t>
            </a:r>
            <a:r>
              <a:rPr lang="en-GB" sz="2400" baseline="0" dirty="0"/>
              <a:t>rite down what feelings they might have been experiencing ‘below the water line’ (use ‘I statements’)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2073626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04E4D-4DBF-FD8A-EE0C-68B6F6525F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to Emotion Coach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9B0FB773-129B-5ABD-A74C-1F6E8617DC66}"/>
              </a:ext>
            </a:extLst>
          </p:cNvPr>
          <p:cNvSpPr/>
          <p:nvPr/>
        </p:nvSpPr>
        <p:spPr>
          <a:xfrm>
            <a:off x="663191" y="1594602"/>
            <a:ext cx="2251459" cy="3825352"/>
          </a:xfrm>
          <a:prstGeom prst="roundRect">
            <a:avLst/>
          </a:prstGeom>
          <a:solidFill>
            <a:srgbClr val="46BD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Graphic 4" descr="Care with solid fill">
            <a:extLst>
              <a:ext uri="{FF2B5EF4-FFF2-40B4-BE49-F238E27FC236}">
                <a16:creationId xmlns:a16="http://schemas.microsoft.com/office/drawing/2014/main" id="{B32D7980-39D2-277B-5A49-97E9E08EF1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77887" y="1883524"/>
            <a:ext cx="1464739" cy="146473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7D14C93-CC77-9104-0EA8-1BCCB8A2909C}"/>
              </a:ext>
            </a:extLst>
          </p:cNvPr>
          <p:cNvSpPr txBox="1"/>
          <p:nvPr/>
        </p:nvSpPr>
        <p:spPr>
          <a:xfrm>
            <a:off x="682162" y="3351194"/>
            <a:ext cx="22514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Step 2</a:t>
            </a:r>
          </a:p>
          <a:p>
            <a:pPr algn="ctr"/>
            <a:r>
              <a:rPr lang="en-GB" sz="2400" dirty="0"/>
              <a:t>Validate and label your child’s feeling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1E0A066-180C-3422-FCAC-732876F258F2}"/>
              </a:ext>
            </a:extLst>
          </p:cNvPr>
          <p:cNvSpPr txBox="1"/>
          <p:nvPr/>
        </p:nvSpPr>
        <p:spPr>
          <a:xfrm>
            <a:off x="3053565" y="1922228"/>
            <a:ext cx="7813277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Use words to </a:t>
            </a:r>
            <a:r>
              <a:rPr lang="en-GB" sz="2000" b="1" dirty="0"/>
              <a:t>reflect back </a:t>
            </a:r>
            <a:r>
              <a:rPr lang="en-GB" sz="2000" dirty="0"/>
              <a:t>your child’s emotion and help them to </a:t>
            </a:r>
            <a:r>
              <a:rPr lang="en-GB" sz="2000" b="1" dirty="0"/>
              <a:t>label the emotion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Simply observe – </a:t>
            </a:r>
            <a:r>
              <a:rPr lang="en-GB" sz="2000" b="1" dirty="0"/>
              <a:t>saying what you see </a:t>
            </a:r>
            <a:r>
              <a:rPr lang="en-GB" sz="2000" dirty="0"/>
              <a:t>rather than asking lots of questions to which young people might not know answer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Telling the emotional person that you </a:t>
            </a:r>
            <a:r>
              <a:rPr lang="en-GB" sz="2000" b="1" dirty="0"/>
              <a:t>understand their emotional situation</a:t>
            </a:r>
            <a:r>
              <a:rPr lang="en-GB" sz="2000" dirty="0"/>
              <a:t> and that you don’t blame them helps soothe their emotional brain</a:t>
            </a:r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383166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4" descr="Care with solid fill">
            <a:extLst>
              <a:ext uri="{FF2B5EF4-FFF2-40B4-BE49-F238E27FC236}">
                <a16:creationId xmlns:a16="http://schemas.microsoft.com/office/drawing/2014/main" id="{164DC33C-7246-9FAA-AD88-F69F2FFEA4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77887" y="1883524"/>
            <a:ext cx="1464739" cy="1464739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92CC2741-D2B5-334F-A55C-DBDC4C4ECE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740" y="335666"/>
            <a:ext cx="11780520" cy="1325563"/>
          </a:xfrm>
        </p:spPr>
        <p:txBody>
          <a:bodyPr>
            <a:normAutofit/>
          </a:bodyPr>
          <a:lstStyle/>
          <a:p>
            <a:pPr algn="ctr"/>
            <a:r>
              <a:rPr lang="en-GB" sz="4000" dirty="0"/>
              <a:t>How might you describe and label these emotions?</a:t>
            </a:r>
          </a:p>
        </p:txBody>
      </p:sp>
      <p:pic>
        <p:nvPicPr>
          <p:cNvPr id="2050" name="Picture 2" descr="Questions For An Angry Child: Parenting Advice And Tips">
            <a:extLst>
              <a:ext uri="{FF2B5EF4-FFF2-40B4-BE49-F238E27FC236}">
                <a16:creationId xmlns:a16="http://schemas.microsoft.com/office/drawing/2014/main" id="{181DBAD8-5FB8-571A-00BD-B5D0D910AE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531" y="1671932"/>
            <a:ext cx="5189220" cy="2720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10 Better Ways to Help an Anxious Child Calm Down | Psychology Today United  Kingdom">
            <a:extLst>
              <a:ext uri="{FF2B5EF4-FFF2-40B4-BE49-F238E27FC236}">
                <a16:creationId xmlns:a16="http://schemas.microsoft.com/office/drawing/2014/main" id="{8073DFFB-2762-F54F-A294-AA1A41629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3533" y="2855374"/>
            <a:ext cx="4640580" cy="3074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1F2DFB5-8061-5B49-6DC9-CC8BA122683F}"/>
              </a:ext>
            </a:extLst>
          </p:cNvPr>
          <p:cNvSpPr txBox="1"/>
          <p:nvPr/>
        </p:nvSpPr>
        <p:spPr>
          <a:xfrm>
            <a:off x="430531" y="4744256"/>
            <a:ext cx="5371097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200" dirty="0"/>
              <a:t>E.g. </a:t>
            </a:r>
            <a:r>
              <a:rPr lang="en-GB" sz="3200" i="1" dirty="0"/>
              <a:t>“I can see that…I wonder if you’re feeling…”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9CFA76FD-5964-6FB5-AE88-3114D78AF8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8815" y="1313012"/>
            <a:ext cx="1944848" cy="1464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56847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3CEFEF-F4B9-3487-50DD-E9DC2A61EF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to Emotion Coach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5CBF6CF-A494-BF2A-80AC-AC1DDBFFC793}"/>
              </a:ext>
            </a:extLst>
          </p:cNvPr>
          <p:cNvSpPr txBox="1"/>
          <p:nvPr/>
        </p:nvSpPr>
        <p:spPr>
          <a:xfrm>
            <a:off x="2952593" y="1796517"/>
            <a:ext cx="7813277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dirty="0"/>
              <a:t>We need to validate</a:t>
            </a:r>
            <a:r>
              <a:rPr lang="en-GB" sz="2000" dirty="0"/>
              <a:t> the emotion and </a:t>
            </a:r>
            <a:r>
              <a:rPr lang="en-GB" sz="2000" b="1" dirty="0"/>
              <a:t>label</a:t>
            </a:r>
            <a:r>
              <a:rPr lang="en-GB" sz="2000" dirty="0"/>
              <a:t> the feeling (as we have talked about) …BUT…</a:t>
            </a:r>
            <a:r>
              <a:rPr lang="en-GB" sz="2000" b="1" dirty="0"/>
              <a:t>certain behaviours cannot be accepted</a:t>
            </a:r>
          </a:p>
          <a:p>
            <a:pPr marL="0" indent="0">
              <a:buNone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i="1" dirty="0"/>
              <a:t>‘It’s ok to be angry but it is not ok to shout at your friend’</a:t>
            </a:r>
          </a:p>
          <a:p>
            <a:endParaRPr lang="en-GB" sz="2000" i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i="1" dirty="0"/>
              <a:t>‘This is not a safe place to be angry’</a:t>
            </a:r>
          </a:p>
          <a:p>
            <a:endParaRPr lang="en-GB" sz="2000" i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i="1" dirty="0"/>
              <a:t>‘We can’t behave like that even though you are feeling annoyed because you might get hurt’.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i="1" dirty="0"/>
          </a:p>
          <a:p>
            <a:r>
              <a:rPr lang="en-GB" sz="2000" b="1" u="sng" dirty="0">
                <a:solidFill>
                  <a:srgbClr val="2C9794"/>
                </a:solidFill>
              </a:rPr>
              <a:t>Make sure you are doing step 1 and 2 first!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71E43FD6-93B3-37E8-0989-C6479BCD61C6}"/>
              </a:ext>
            </a:extLst>
          </p:cNvPr>
          <p:cNvSpPr/>
          <p:nvPr/>
        </p:nvSpPr>
        <p:spPr>
          <a:xfrm>
            <a:off x="604235" y="1635800"/>
            <a:ext cx="2251459" cy="3825352"/>
          </a:xfrm>
          <a:prstGeom prst="roundRect">
            <a:avLst/>
          </a:prstGeom>
          <a:solidFill>
            <a:srgbClr val="46BD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Graphic 5" descr="Stop with solid fill">
            <a:extLst>
              <a:ext uri="{FF2B5EF4-FFF2-40B4-BE49-F238E27FC236}">
                <a16:creationId xmlns:a16="http://schemas.microsoft.com/office/drawing/2014/main" id="{02419D80-0FD3-9731-DDF9-A219A1E205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60951" y="1896146"/>
            <a:ext cx="1538026" cy="153802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C9D8632-BB4E-33C7-0246-C89DD928C6DA}"/>
              </a:ext>
            </a:extLst>
          </p:cNvPr>
          <p:cNvSpPr txBox="1"/>
          <p:nvPr/>
        </p:nvSpPr>
        <p:spPr>
          <a:xfrm>
            <a:off x="642177" y="3437884"/>
            <a:ext cx="22514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Step 3</a:t>
            </a:r>
          </a:p>
          <a:p>
            <a:pPr algn="ctr"/>
            <a:r>
              <a:rPr lang="en-GB" sz="2400" dirty="0"/>
              <a:t>Set limits on the behaviour (if needed)</a:t>
            </a:r>
          </a:p>
        </p:txBody>
      </p:sp>
    </p:spTree>
    <p:extLst>
      <p:ext uri="{BB962C8B-B14F-4D97-AF65-F5344CB8AC3E}">
        <p14:creationId xmlns:p14="http://schemas.microsoft.com/office/powerpoint/2010/main" val="28894063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84FDAB-978D-56B9-FEF7-77B706FB4B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to Emotion Coach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089F217-5B9A-239E-E707-0112AE8CD415}"/>
              </a:ext>
            </a:extLst>
          </p:cNvPr>
          <p:cNvSpPr txBox="1"/>
          <p:nvPr/>
        </p:nvSpPr>
        <p:spPr>
          <a:xfrm>
            <a:off x="2952593" y="1844648"/>
            <a:ext cx="7813277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Exploring the incident/behaviour and suggesting ideas and actions that could be more helpful next time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GB" sz="2000" b="1" dirty="0"/>
              <a:t>Exploring</a:t>
            </a:r>
            <a:r>
              <a:rPr lang="en-GB" sz="2000" dirty="0"/>
              <a:t> – helping the child to understand the feelings that gave rise to the behaviour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endParaRPr lang="en-GB" sz="2000" dirty="0"/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GB" sz="2000" b="1" dirty="0"/>
              <a:t>Identify alternatives </a:t>
            </a:r>
            <a:r>
              <a:rPr lang="en-GB" sz="2000" dirty="0"/>
              <a:t>– supporting the child to think of what they could have done instead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endParaRPr lang="en-GB" sz="2000" dirty="0"/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GB" sz="2000" b="1" dirty="0"/>
              <a:t>Suggest solutions </a:t>
            </a:r>
            <a:r>
              <a:rPr lang="en-GB" sz="2000" dirty="0"/>
              <a:t>– choosing the best option for next time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C8FB528-3E1F-A9D0-233A-20F7FACFDDCF}"/>
              </a:ext>
            </a:extLst>
          </p:cNvPr>
          <p:cNvSpPr/>
          <p:nvPr/>
        </p:nvSpPr>
        <p:spPr>
          <a:xfrm>
            <a:off x="604233" y="1661898"/>
            <a:ext cx="2251459" cy="3825352"/>
          </a:xfrm>
          <a:prstGeom prst="roundRect">
            <a:avLst/>
          </a:prstGeom>
          <a:solidFill>
            <a:srgbClr val="46BD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10E075A-24A0-420E-71DC-34806BC9F96C}"/>
              </a:ext>
            </a:extLst>
          </p:cNvPr>
          <p:cNvSpPr txBox="1"/>
          <p:nvPr/>
        </p:nvSpPr>
        <p:spPr>
          <a:xfrm>
            <a:off x="642176" y="3501287"/>
            <a:ext cx="22514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/>
              <a:t>Step 4</a:t>
            </a:r>
          </a:p>
          <a:p>
            <a:pPr algn="ctr"/>
            <a:r>
              <a:rPr lang="en-GB" sz="2400" dirty="0"/>
              <a:t>Problem solve with the child (if needed)</a:t>
            </a:r>
          </a:p>
        </p:txBody>
      </p:sp>
      <p:pic>
        <p:nvPicPr>
          <p:cNvPr id="7" name="Graphic 6" descr="Wrench with solid fill">
            <a:extLst>
              <a:ext uri="{FF2B5EF4-FFF2-40B4-BE49-F238E27FC236}">
                <a16:creationId xmlns:a16="http://schemas.microsoft.com/office/drawing/2014/main" id="{B5CC32FE-7317-3719-BE2C-CAABC7475C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0814" y="2014074"/>
            <a:ext cx="1354366" cy="1354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3173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F29878-B35D-D615-8111-B5BBC12455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Developing a Script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BC0C11D-8020-580C-B7BE-E98ECAB42E88}"/>
              </a:ext>
            </a:extLst>
          </p:cNvPr>
          <p:cNvSpPr txBox="1"/>
          <p:nvPr/>
        </p:nvSpPr>
        <p:spPr>
          <a:xfrm>
            <a:off x="838200" y="1690688"/>
            <a:ext cx="11133221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>
                <a:ea typeface="Calibri" panose="020F0502020204030204" pitchFamily="34" charset="0"/>
                <a:cs typeface="Times New Roman" panose="02020603050405020304" pitchFamily="18" charset="0"/>
              </a:rPr>
              <a:t>Using your handout…</a:t>
            </a:r>
          </a:p>
          <a:p>
            <a:endParaRPr lang="en-GB" sz="2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ea typeface="Calibri" panose="020F0502020204030204" pitchFamily="34" charset="0"/>
                <a:cs typeface="Times New Roman" panose="02020603050405020304" pitchFamily="18" charset="0"/>
              </a:rPr>
              <a:t>Think about a time when your child was experiencing big feelings and/or behaviour you found challenging.</a:t>
            </a:r>
          </a:p>
          <a:p>
            <a:endParaRPr lang="en-GB" sz="2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ea typeface="Calibri" panose="020F0502020204030204" pitchFamily="34" charset="0"/>
                <a:cs typeface="Times New Roman" panose="02020603050405020304" pitchFamily="18" charset="0"/>
              </a:rPr>
              <a:t>Try to write down the actual words you would use with your child in this particular scenario. There are a number of prompts and suggestions to support you.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400" dirty="0">
                <a:ea typeface="Calibri" panose="020F0502020204030204" pitchFamily="34" charset="0"/>
                <a:cs typeface="Times New Roman" panose="02020603050405020304" pitchFamily="18" charset="0"/>
              </a:rPr>
              <a:t>We will be spending the rest of the session on this activity.</a:t>
            </a:r>
          </a:p>
        </p:txBody>
      </p:sp>
    </p:spTree>
    <p:extLst>
      <p:ext uri="{BB962C8B-B14F-4D97-AF65-F5344CB8AC3E}">
        <p14:creationId xmlns:p14="http://schemas.microsoft.com/office/powerpoint/2010/main" val="1555628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FAA15E7-CAD6-7644-F593-73E4CFA71E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pPr algn="ctr"/>
            <a:r>
              <a:rPr lang="en-GB" dirty="0"/>
              <a:t>Questions and reflections</a:t>
            </a:r>
          </a:p>
        </p:txBody>
      </p:sp>
      <p:pic>
        <p:nvPicPr>
          <p:cNvPr id="5" name="Picture 2" descr="Questions: Why Do They Matter? | Faculty Focus">
            <a:extLst>
              <a:ext uri="{FF2B5EF4-FFF2-40B4-BE49-F238E27FC236}">
                <a16:creationId xmlns:a16="http://schemas.microsoft.com/office/drawing/2014/main" id="{B03B397D-F458-1EE4-435A-576577630E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7978" y="1690688"/>
            <a:ext cx="8068235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1949217"/>
      </p:ext>
    </p:extLst>
  </p:cSld>
  <p:clrMapOvr>
    <a:masterClrMapping/>
  </p:clrMapOvr>
</p:sld>
</file>

<file path=ppt/theme/theme1.xml><?xml version="1.0" encoding="utf-8"?>
<a:theme xmlns:a="http://schemas.openxmlformats.org/drawingml/2006/main" name="HIEP 2023 master theme">
  <a:themeElements>
    <a:clrScheme name="HIEP PPT theme colours">
      <a:dk1>
        <a:sysClr val="windowText" lastClr="000000"/>
      </a:dk1>
      <a:lt1>
        <a:sysClr val="window" lastClr="FFFFFF"/>
      </a:lt1>
      <a:dk2>
        <a:srgbClr val="35B6B4"/>
      </a:dk2>
      <a:lt2>
        <a:srgbClr val="F2EBDE"/>
      </a:lt2>
      <a:accent1>
        <a:srgbClr val="35B6B4"/>
      </a:accent1>
      <a:accent2>
        <a:srgbClr val="006D78"/>
      </a:accent2>
      <a:accent3>
        <a:srgbClr val="3F4958"/>
      </a:accent3>
      <a:accent4>
        <a:srgbClr val="DABA59"/>
      </a:accent4>
      <a:accent5>
        <a:srgbClr val="F39B9B"/>
      </a:accent5>
      <a:accent6>
        <a:srgbClr val="F2EBDE"/>
      </a:accent6>
      <a:hlink>
        <a:srgbClr val="35B6B4"/>
      </a:hlink>
      <a:folHlink>
        <a:srgbClr val="3F4958"/>
      </a:folHlink>
    </a:clrScheme>
    <a:fontScheme name="HIEP 2023">
      <a:majorFont>
        <a:latin typeface="Tilt Warp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HIEP 2023 master theme" id="{47822801-FED5-4C33-92B5-51A6BD4F5278}" vid="{A8B759FF-2951-4CFE-BAE3-97ED10231BE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6E417F08EDD7E40AEADB736F80E8B0B" ma:contentTypeVersion="13" ma:contentTypeDescription="Create a new document." ma:contentTypeScope="" ma:versionID="c5fb82ceace1ac2091484b536be67d08">
  <xsd:schema xmlns:xsd="http://www.w3.org/2001/XMLSchema" xmlns:xs="http://www.w3.org/2001/XMLSchema" xmlns:p="http://schemas.microsoft.com/office/2006/metadata/properties" xmlns:ns2="6d4e4fd6-5bef-4c7e-94bc-cddd241c6237" xmlns:ns3="8c97b01b-6f1e-4182-a1cc-2ce7939e6a85" targetNamespace="http://schemas.microsoft.com/office/2006/metadata/properties" ma:root="true" ma:fieldsID="b0f7c8cf87faac2397b4c762b1d9eb2d" ns2:_="" ns3:_="">
    <xsd:import namespace="6d4e4fd6-5bef-4c7e-94bc-cddd241c6237"/>
    <xsd:import namespace="8c97b01b-6f1e-4182-a1cc-2ce7939e6a8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4e4fd6-5bef-4c7e-94bc-cddd241c623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16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c35836ba-67a9-4a13-bb3e-363dd721685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c97b01b-6f1e-4182-a1cc-2ce7939e6a85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57f631ad-49f2-4117-9cd0-4d067d091576}" ma:internalName="TaxCatchAll" ma:showField="CatchAllData" ma:web="8c97b01b-6f1e-4182-a1cc-2ce7939e6a8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6d4e4fd6-5bef-4c7e-94bc-cddd241c6237">
      <Terms xmlns="http://schemas.microsoft.com/office/infopath/2007/PartnerControls"/>
    </lcf76f155ced4ddcb4097134ff3c332f>
    <TaxCatchAll xmlns="8c97b01b-6f1e-4182-a1cc-2ce7939e6a85" xsi:nil="true"/>
  </documentManagement>
</p:properties>
</file>

<file path=customXml/itemProps1.xml><?xml version="1.0" encoding="utf-8"?>
<ds:datastoreItem xmlns:ds="http://schemas.openxmlformats.org/officeDocument/2006/customXml" ds:itemID="{EA9E7693-AA16-4A01-A4BA-343E42810270}"/>
</file>

<file path=customXml/itemProps2.xml><?xml version="1.0" encoding="utf-8"?>
<ds:datastoreItem xmlns:ds="http://schemas.openxmlformats.org/officeDocument/2006/customXml" ds:itemID="{D8121A4E-836A-40E8-BCB7-FFE6EE51C293}"/>
</file>

<file path=customXml/itemProps3.xml><?xml version="1.0" encoding="utf-8"?>
<ds:datastoreItem xmlns:ds="http://schemas.openxmlformats.org/officeDocument/2006/customXml" ds:itemID="{50B384F0-BDD5-4CDB-81E0-A9B2E3FECCA6}"/>
</file>

<file path=docProps/app.xml><?xml version="1.0" encoding="utf-8"?>
<Properties xmlns="http://schemas.openxmlformats.org/officeDocument/2006/extended-properties" xmlns:vt="http://schemas.openxmlformats.org/officeDocument/2006/docPropsVTypes">
  <TotalTime>3174</TotalTime>
  <Words>733</Words>
  <Application>Microsoft Office PowerPoint</Application>
  <PresentationFormat>Widescreen</PresentationFormat>
  <Paragraphs>97</Paragraphs>
  <Slides>14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Aptos</vt:lpstr>
      <vt:lpstr>Arial</vt:lpstr>
      <vt:lpstr>Calibri</vt:lpstr>
      <vt:lpstr>Gill Sans SemiBold</vt:lpstr>
      <vt:lpstr>Tilt Warp</vt:lpstr>
      <vt:lpstr>Wingdings</vt:lpstr>
      <vt:lpstr>HIEP 2023 master theme</vt:lpstr>
      <vt:lpstr>PowerPoint Presentation</vt:lpstr>
      <vt:lpstr>The Plan for Today</vt:lpstr>
      <vt:lpstr>What is Coregulation?</vt:lpstr>
      <vt:lpstr>PowerPoint Presentation</vt:lpstr>
      <vt:lpstr>How might a child feel if we only correct behaviour and don’t connect with them? </vt:lpstr>
      <vt:lpstr>How to Emotion Coach</vt:lpstr>
      <vt:lpstr>How to Emotion Coach</vt:lpstr>
      <vt:lpstr>PowerPoint Presentation</vt:lpstr>
      <vt:lpstr>How to Emotion Coach</vt:lpstr>
      <vt:lpstr>How might you describe and label these emotions?</vt:lpstr>
      <vt:lpstr>How to Emotion Coach</vt:lpstr>
      <vt:lpstr>How to Emotion Coach</vt:lpstr>
      <vt:lpstr>Developing a Script</vt:lpstr>
      <vt:lpstr>Questions and reflections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Woozley, Emma</dc:creator>
  <cp:lastModifiedBy>Woozley, Emma</cp:lastModifiedBy>
  <cp:revision>3</cp:revision>
  <dcterms:created xsi:type="dcterms:W3CDTF">2026-01-26T13:37:41Z</dcterms:created>
  <dcterms:modified xsi:type="dcterms:W3CDTF">2026-03-06T14:23:13Z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0x01010076E417F08EDD7E40AEADB736F80E8B0B</vt:lpwstr>
  </property>
</Properties>
</file>